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7" r:id="rId2"/>
    <p:sldMasterId id="2147483668" r:id="rId3"/>
    <p:sldMasterId id="2147483701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61" r:id="rId7"/>
    <p:sldId id="260" r:id="rId8"/>
    <p:sldId id="259" r:id="rId9"/>
  </p:sldIdLst>
  <p:sldSz cx="9144000" cy="6858000" type="screen4x3"/>
  <p:notesSz cx="6858000" cy="91170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F20"/>
    <a:srgbClr val="4A95B0"/>
    <a:srgbClr val="A3117D"/>
    <a:srgbClr val="F6580F"/>
    <a:srgbClr val="ED171F"/>
    <a:srgbClr val="000000"/>
    <a:srgbClr val="CCCCCC"/>
    <a:srgbClr val="99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4847" autoAdjust="0"/>
  </p:normalViewPr>
  <p:slideViewPr>
    <p:cSldViewPr snapToGrid="0">
      <p:cViewPr varScale="1">
        <p:scale>
          <a:sx n="77" d="100"/>
          <a:sy n="77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997E4E-A5F2-4101-8003-CB3F9B034F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59813"/>
            <a:ext cx="2971800" cy="455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477D0F-BA14-4137-AE3F-96BB0D2E48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85800" y="334963"/>
            <a:ext cx="5486400" cy="4114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502150"/>
            <a:ext cx="5486400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4A610E-61F6-446A-B4E6-5863481F1188}" type="slidenum">
              <a:rPr lang="en-US"/>
              <a:pPr/>
              <a:t>1</a:t>
            </a:fld>
            <a:endParaRPr lang="en-US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44F2C2-233A-44BE-89E1-411F868F7B9F}" type="slidenum">
              <a:rPr lang="en-US"/>
              <a:pPr/>
              <a:t>2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3588"/>
            <a:ext cx="5486400" cy="4102100"/>
          </a:xfrm>
        </p:spPr>
        <p:txBody>
          <a:bodyPr/>
          <a:lstStyle/>
          <a:p>
            <a:r>
              <a:rPr lang="en-US" dirty="0" smtClean="0"/>
              <a:t>Some</a:t>
            </a:r>
            <a:r>
              <a:rPr lang="en-US" baseline="0" dirty="0" smtClean="0"/>
              <a:t> thought that VCD dumping doesn’t make sense anymore, and we need something more sophisticated such as the</a:t>
            </a:r>
          </a:p>
          <a:p>
            <a:r>
              <a:rPr lang="en-US" baseline="0" dirty="0" smtClean="0"/>
              <a:t>Database Read API.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Could call a DPI function thru VPI or vice versa and there really is no definition of what restrictions there would be in</a:t>
            </a:r>
          </a:p>
          <a:p>
            <a:r>
              <a:rPr lang="en-US" baseline="0" dirty="0" smtClean="0"/>
              <a:t>that context.  C handle construct in DPI, but does not define what would happen for a VPI object in that case.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Might want to exploit the class based structure directly.  Won’t need a shadow copy.  Compiler dependent, so might be</a:t>
            </a:r>
          </a:p>
          <a:p>
            <a:r>
              <a:rPr lang="en-US" baseline="0" dirty="0" smtClean="0"/>
              <a:t>very difficult to do.  Need to come up with a way to make it compiler agnostic.  Some of these compiler dependencies</a:t>
            </a:r>
          </a:p>
          <a:p>
            <a:r>
              <a:rPr lang="en-US" baseline="0" dirty="0" smtClean="0"/>
              <a:t>are handled internally, making them a non-issue.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UML version of VPI would be more accurate and a binary representation which could be navigated via a software tool.</a:t>
            </a:r>
          </a:p>
          <a:p>
            <a:r>
              <a:rPr lang="en-US" baseline="0" dirty="0" smtClean="0"/>
              <a:t>This was done for VHPI.  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44F2C2-233A-44BE-89E1-411F868F7B9F}" type="slidenum">
              <a:rPr lang="en-US"/>
              <a:pPr/>
              <a:t>3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3588"/>
            <a:ext cx="5486400" cy="4102100"/>
          </a:xfrm>
        </p:spPr>
        <p:txBody>
          <a:bodyPr/>
          <a:lstStyle/>
          <a:p>
            <a:r>
              <a:rPr lang="en-US" dirty="0" smtClean="0"/>
              <a:t>Virtual interfaces</a:t>
            </a:r>
            <a:r>
              <a:rPr lang="en-US" baseline="0" dirty="0" smtClean="0"/>
              <a:t> behave more like class variables than how they are depicted in the LRM, modeled more like.  </a:t>
            </a:r>
          </a:p>
          <a:p>
            <a:r>
              <a:rPr lang="en-US" baseline="0" dirty="0" smtClean="0"/>
              <a:t>We should codify that in the standard.  </a:t>
            </a:r>
          </a:p>
          <a:p>
            <a:endParaRPr lang="en-US" baseline="0" dirty="0" smtClean="0"/>
          </a:p>
          <a:p>
            <a:r>
              <a:rPr lang="en-US" dirty="0" smtClean="0"/>
              <a:t>Assignment</a:t>
            </a:r>
            <a:r>
              <a:rPr lang="en-US" baseline="0" dirty="0" smtClean="0"/>
              <a:t> patterns.  Confusing what they relate to.  A lot more description is needed in that section.  Just</a:t>
            </a:r>
          </a:p>
          <a:p>
            <a:r>
              <a:rPr lang="en-US" baseline="0" dirty="0" smtClean="0"/>
              <a:t>ambiguous as defined now.  Might not need changes as much as clarification.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For coverage, constructs themselves do not have proper modeling.  Also interested in the value changes for</a:t>
            </a:r>
          </a:p>
          <a:p>
            <a:r>
              <a:rPr lang="en-US" baseline="0" dirty="0" smtClean="0"/>
              <a:t>coverage.  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44F2C2-233A-44BE-89E1-411F868F7B9F}" type="slidenum">
              <a:rPr lang="en-US"/>
              <a:pPr/>
              <a:t>4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3588"/>
            <a:ext cx="5486400" cy="4102100"/>
          </a:xfrm>
        </p:spPr>
        <p:txBody>
          <a:bodyPr/>
          <a:lstStyle/>
          <a:p>
            <a:r>
              <a:rPr lang="en-US" dirty="0" smtClean="0"/>
              <a:t>IP protection</a:t>
            </a:r>
            <a:r>
              <a:rPr lang="en-US" baseline="0" dirty="0" smtClean="0"/>
              <a:t> </a:t>
            </a:r>
            <a:r>
              <a:rPr lang="en-US" dirty="0" smtClean="0"/>
              <a:t>model has not</a:t>
            </a:r>
            <a:r>
              <a:rPr lang="en-US" baseline="0" dirty="0" smtClean="0"/>
              <a:t> been updated since 1364-2005.  Update IP protection model for all SystemVerilog changes.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Lots unresolved in value change callbacks.  elements of arrays for example.  Need to extend to </a:t>
            </a:r>
            <a:r>
              <a:rPr lang="en-US" baseline="0" dirty="0" err="1" smtClean="0"/>
              <a:t>structs</a:t>
            </a:r>
            <a:r>
              <a:rPr lang="en-US" baseline="0" dirty="0" smtClean="0"/>
              <a:t>. We need to do</a:t>
            </a:r>
          </a:p>
          <a:p>
            <a:r>
              <a:rPr lang="en-US" baseline="0" dirty="0" smtClean="0"/>
              <a:t>more work on value change callback for dynamic objects.  May be specified fully, but could use additional clarification.</a:t>
            </a:r>
          </a:p>
          <a:p>
            <a:endParaRPr lang="en-US" baseline="0" dirty="0" smtClean="0"/>
          </a:p>
          <a:p>
            <a:r>
              <a:rPr lang="en-US" baseline="0" dirty="0" smtClean="0"/>
              <a:t>UCIS - we may have to extend VPI to support the new callbacks and interactions that they are coming up with.</a:t>
            </a:r>
          </a:p>
          <a:p>
            <a:r>
              <a:rPr lang="en-US" baseline="0" dirty="0" smtClean="0"/>
              <a:t>Mentor is working with Accellera on this topic.</a:t>
            </a:r>
          </a:p>
          <a:p>
            <a:endParaRPr lang="en-US" baseline="0" dirty="0" smtClean="0"/>
          </a:p>
          <a:p>
            <a:r>
              <a:rPr lang="en-US" baseline="0" dirty="0" smtClean="0"/>
              <a:t>Birds-of-a-feather session at </a:t>
            </a:r>
            <a:r>
              <a:rPr lang="en-US" baseline="0" dirty="0" err="1" smtClean="0"/>
              <a:t>DVCon</a:t>
            </a:r>
            <a:r>
              <a:rPr lang="en-US" baseline="0" smtClean="0"/>
              <a:t>. 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44F2C2-233A-44BE-89E1-411F868F7B9F}" type="slidenum">
              <a:rPr lang="en-US"/>
              <a:pPr/>
              <a:t>5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3588"/>
            <a:ext cx="5486400" cy="4102100"/>
          </a:xfrm>
        </p:spPr>
        <p:txBody>
          <a:bodyPr/>
          <a:lstStyle/>
          <a:p>
            <a:r>
              <a:rPr lang="en-US" dirty="0" err="1" smtClean="0"/>
              <a:t>struct</a:t>
            </a:r>
            <a:r>
              <a:rPr lang="en-US" baseline="0" dirty="0" smtClean="0"/>
              <a:t> member instance names:  does it include the </a:t>
            </a:r>
            <a:r>
              <a:rPr lang="en-US" baseline="0" dirty="0" err="1" smtClean="0"/>
              <a:t>struct</a:t>
            </a:r>
            <a:r>
              <a:rPr lang="en-US" baseline="0" dirty="0" smtClean="0"/>
              <a:t>?  Might be vendor specific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58" name="Picture 22" descr="cad_white_title_9-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4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711325" y="2520950"/>
            <a:ext cx="3571875" cy="962025"/>
          </a:xfrm>
        </p:spPr>
        <p:txBody>
          <a:bodyPr/>
          <a:lstStyle>
            <a:lvl1pPr marL="0" indent="0">
              <a:buFontTx/>
              <a:buNone/>
              <a:defRPr sz="22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728788" y="1263650"/>
            <a:ext cx="5741987" cy="1090613"/>
          </a:xfrm>
        </p:spPr>
        <p:txBody>
          <a:bodyPr anchor="ctr"/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 rot="5400000">
            <a:off x="-1115218" y="2013744"/>
            <a:ext cx="40592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5000">
                <a:solidFill>
                  <a:srgbClr val="D9D9D9"/>
                </a:solidFill>
              </a:rPr>
              <a:t>I</a:t>
            </a:r>
            <a:r>
              <a:rPr lang="en-US" sz="22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N</a:t>
            </a:r>
            <a:r>
              <a:rPr lang="en-US" sz="18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V</a:t>
            </a:r>
            <a:r>
              <a:rPr lang="en-US" sz="18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E</a:t>
            </a:r>
            <a:r>
              <a:rPr lang="en-US" sz="18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N</a:t>
            </a:r>
            <a:r>
              <a:rPr lang="en-US" sz="18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T</a:t>
            </a:r>
            <a:r>
              <a:rPr lang="en-US" sz="18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I</a:t>
            </a:r>
            <a:r>
              <a:rPr lang="en-US" sz="18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V</a:t>
            </a:r>
            <a:r>
              <a:rPr lang="en-US" sz="1800">
                <a:solidFill>
                  <a:srgbClr val="D9D9D9"/>
                </a:solidFill>
              </a:rPr>
              <a:t> </a:t>
            </a:r>
            <a:r>
              <a:rPr lang="en-US" sz="5000">
                <a:solidFill>
                  <a:srgbClr val="D9D9D9"/>
                </a:solidFill>
              </a:rPr>
              <a:t>E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7653338" y="612775"/>
            <a:ext cx="1377950" cy="274638"/>
          </a:xfrm>
          <a:prstGeom prst="rect">
            <a:avLst/>
          </a:prstGeom>
          <a:noFill/>
          <a:ln w="63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/>
              <a:t>CONFIDENTIAL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F13E10-95C6-44E3-9CD2-E26679B31DB5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24AD00-7919-47FC-96F0-24884F7C1B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3363" y="330200"/>
            <a:ext cx="2047875" cy="5783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34975" y="330200"/>
            <a:ext cx="5995988" cy="57832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5860B92-FE6E-477F-9223-0F1E0F5DB0C7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FAABA11-7E4F-4826-86E7-83440C7992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6E6979-F767-45A0-B3D5-5384B03A11B4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6C7C31C-8EDD-4CAB-A6B0-FFA0A39D34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BE1E03-C3FA-4D6C-BAF9-775D8A38B2E5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A88C28-350F-4729-A965-137D5D0FC6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54D250-5AE3-452C-BBCC-0BBC3FEC794F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D234562-7A0C-483D-836E-301AA75C14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4763" y="4333875"/>
            <a:ext cx="1676400" cy="70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03563" y="4333875"/>
            <a:ext cx="1676400" cy="70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F7B155-E5FB-43EC-AE55-F1D009617385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31A045-BD78-40D5-AEC3-CD1CA49272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A8E588-7914-4A31-BAB5-CACF2BF63A82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DA979A-2AB1-409D-8FAF-5585DB838E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212D4DC-7792-49F0-9789-8639B91F4B62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D225B5-8AAB-4725-AB7A-DCDDEACD17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2048C4-8DB0-4EC2-971E-96E7F127C12A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A2D30AC-BD19-45C6-82D3-FC58C5E2D5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0F0524-6EAF-4B93-929D-14A025729335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E01FF87-4B00-4F11-B5BE-CEDBB663E1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CBE42F-EF95-4DDB-909C-58383044F476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D7857D-DE98-4C70-A3C0-8E8F4BC0DE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B66A2E-1A97-4E48-A537-8268F1C1DD31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C1A1F2-D5D6-44D0-8792-2172BC18A0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20C9C4-4605-4B5F-8D7D-08C4280F45B7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DC4AD9C-2FF1-4C31-B53E-8153848A78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24525" y="2903538"/>
            <a:ext cx="1489075" cy="2132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4125" y="2903538"/>
            <a:ext cx="4318000" cy="2132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EFE5F6-5225-48C0-9A9F-20A1F3AD639D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6A2D84-1D14-4632-BE30-F911B4EDF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596900"/>
            <a:ext cx="762000" cy="35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596900"/>
            <a:ext cx="762000" cy="35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959749-3647-4C60-BA8B-514134430DD4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9EAA6CD-F627-4791-8235-6222982C36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14500" y="274638"/>
            <a:ext cx="419100" cy="677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1104900" cy="677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E1FC2-8FCD-45F4-9C44-4CA3033FAC3F}" type="datetimeFigureOut">
              <a:rPr lang="en-US" smtClean="0"/>
              <a:pPr/>
              <a:t>2/17/2010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85971-C2F7-44FC-8505-EAB2D47301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E42F-EF95-4DDB-909C-58383044F476}" type="datetime4">
              <a:rPr lang="en-US" smtClean="0"/>
              <a:pPr/>
              <a:t>February 17,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7857D-DE98-4C70-A3C0-8E8F4BC0D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59749-3647-4C60-BA8B-514134430DD4}" type="datetime4">
              <a:rPr lang="en-US" smtClean="0"/>
              <a:pPr/>
              <a:t>February 17,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A6CD-F627-4791-8235-6222982C36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0AFC6-6364-45F9-98B2-7393942B948F}" type="datetime4">
              <a:rPr lang="en-US" smtClean="0"/>
              <a:pPr/>
              <a:t>February 17,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5224B-9FF1-4A46-9658-8096B87008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41CFB-FFBD-4CAF-AA0E-01E1950FE0F6}" type="datetime4">
              <a:rPr lang="en-US" smtClean="0"/>
              <a:pPr/>
              <a:t>February 17,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6F9ED-8081-45B1-82C1-9EF8D70D7D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71EB7-553D-4892-AF5F-0F23B7881473}" type="datetime4">
              <a:rPr lang="en-US" smtClean="0"/>
              <a:pPr/>
              <a:t>February 17,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BA13C-2BCB-4169-8472-6E6255932E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4975" y="1587500"/>
            <a:ext cx="40211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13" y="1587500"/>
            <a:ext cx="40227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00AFC6-6364-45F9-98B2-7393942B948F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25224B-9FF1-4A46-9658-8096B87008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A5821-57B6-4EF9-B08C-02ED547A6615}" type="datetime4">
              <a:rPr lang="en-US" smtClean="0"/>
              <a:pPr/>
              <a:t>February 17,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35DB8A-65C9-4689-A83F-0120BFF8EF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7BFAC-B5F4-4788-BF52-E72442EDFE91}" type="datetime4">
              <a:rPr lang="en-US" smtClean="0"/>
              <a:pPr/>
              <a:t>February 17,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3A6B-895A-436D-ABC1-EF8C49973A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91B3A-5135-4A92-9B6B-F6C7542DCA03}" type="datetime4">
              <a:rPr lang="en-US" smtClean="0"/>
              <a:pPr/>
              <a:t>February 17,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3618E-5A92-4F9D-8D86-BF58847EBF7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13E10-95C6-44E3-9CD2-E26679B31DB5}" type="datetime4">
              <a:rPr lang="en-US" smtClean="0"/>
              <a:pPr/>
              <a:t>February 17,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4AD00-7919-47FC-96F0-24884F7C1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0B92-FE6E-477F-9223-0F1E0F5DB0C7}" type="datetime4">
              <a:rPr lang="en-US" smtClean="0"/>
              <a:pPr/>
              <a:t>February 17,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AABA11-7E4F-4826-86E7-83440C7992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841CFB-FFBD-4CAF-AA0E-01E1950FE0F6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46F9ED-8081-45B1-82C1-9EF8D70D7D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B71EB7-553D-4892-AF5F-0F23B7881473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6BA13C-2BCB-4169-8472-6E6255932E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3A5821-57B6-4EF9-B08C-02ED547A6615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935DB8A-65C9-4689-A83F-0120BFF8EF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47BFAC-B5F4-4788-BF52-E72442EDFE91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EA83A6B-895A-436D-ABC1-EF8C49973A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791B3A-5135-4A92-9B6B-F6C7542DCA03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03618E-5A92-4F9D-8D86-BF58847EBF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5" name="Picture 21" descr="cad_white_content_9-2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330200"/>
            <a:ext cx="81962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4975" y="1587500"/>
            <a:ext cx="81962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3550" y="6510338"/>
            <a:ext cx="41084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900"/>
            </a:lvl1pPr>
          </a:lstStyle>
          <a:p>
            <a:fld id="{96507209-14FD-4A9E-839B-C33779C7C1EF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563" y="6511925"/>
            <a:ext cx="3873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61AFCB35-D6C9-4169-AD97-006C3F07CF3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ftr="0"/>
  <p:txStyles>
    <p:titleStyle>
      <a:lvl1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lnSpc>
          <a:spcPct val="95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267" name="Picture 11" descr="cad_white_section_9-2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242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254125" y="2903538"/>
            <a:ext cx="5959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426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4763" y="4333875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426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3550" y="6510338"/>
            <a:ext cx="4108450" cy="19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900"/>
            </a:lvl1pPr>
          </a:lstStyle>
          <a:p>
            <a:fld id="{606B75C5-8CB8-4C05-AD38-B893E9411E42}" type="datetime4">
              <a:rPr lang="en-US"/>
              <a:pPr/>
              <a:t>February 17, 2010</a:t>
            </a:fld>
            <a:r>
              <a:rPr lang="en-US"/>
              <a:t>  </a:t>
            </a:r>
            <a:r>
              <a:rPr lang="en-US">
                <a:cs typeface="Arial" charset="0"/>
              </a:rPr>
              <a:t>    Cadence Confidential: Cadence Internal Use Only</a:t>
            </a:r>
          </a:p>
        </p:txBody>
      </p:sp>
      <p:sp>
        <p:nvSpPr>
          <p:cNvPr id="2242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5563" y="6511925"/>
            <a:ext cx="3873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F0D5B538-53FC-4F85-AEA9-44B2AA5A70A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/>
  <p:txStyles>
    <p:titleStyle>
      <a:lvl1pPr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latin typeface="Arial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914400" algn="l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371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18288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2860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7432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2004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657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9627" name="Picture 11" descr="cad_white_end_9-2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39624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1676400" cy="32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9625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596900"/>
            <a:ext cx="16764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800">
          <a:solidFill>
            <a:schemeClr val="bg1"/>
          </a:solidFill>
          <a:latin typeface="Arial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  <a:ea typeface="+mn-ea"/>
          <a:cs typeface="+mn-cs"/>
        </a:defRPr>
      </a:lvl1pPr>
      <a:lvl2pPr marL="1143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2pPr>
      <a:lvl3pPr marL="2286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3pPr>
      <a:lvl4pPr marL="3429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4pPr>
      <a:lvl5pPr marL="4572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5pPr>
      <a:lvl6pPr marL="9144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6pPr>
      <a:lvl7pPr marL="13716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7pPr>
      <a:lvl8pPr marL="18288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8pPr>
      <a:lvl9pPr marL="2286000" algn="l" rtl="0" fontAlgn="base">
        <a:spcBef>
          <a:spcPct val="20000"/>
        </a:spcBef>
        <a:spcAft>
          <a:spcPct val="0"/>
        </a:spcAft>
        <a:defRPr sz="8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07209-14FD-4A9E-839B-C33779C7C1EF}" type="datetime4">
              <a:rPr lang="en-US" smtClean="0"/>
              <a:pPr/>
              <a:t>February 17, 2010</a:t>
            </a:fld>
            <a:r>
              <a:rPr lang="en-US" smtClean="0"/>
              <a:t>  </a:t>
            </a:r>
            <a:r>
              <a:rPr lang="en-US" smtClean="0">
                <a:cs typeface="Arial" charset="0"/>
              </a:rPr>
              <a:t>    Cadence Confidential: Cadence Internal Use Only</a:t>
            </a:r>
            <a:endParaRPr lang="en-US"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FCB35-D6C9-4169-AD97-006C3F07C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SV-CC Input for next PAR</a:t>
            </a:r>
            <a:endParaRPr lang="en-US" dirty="0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Charles Dawson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Feb-26-2010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SV-CC Enhancements</a:t>
            </a:r>
            <a:endParaRPr lang="en-US" dirty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</a:t>
            </a:r>
            <a:r>
              <a:rPr lang="en-US" dirty="0" smtClean="0"/>
              <a:t>interaction between VPI and DPI</a:t>
            </a:r>
          </a:p>
          <a:p>
            <a:r>
              <a:rPr lang="en-US" dirty="0" smtClean="0"/>
              <a:t>VCD dumping for new SystemVerilog constructs</a:t>
            </a:r>
          </a:p>
          <a:p>
            <a:pPr lvl="1"/>
            <a:r>
              <a:rPr lang="en-US" dirty="0" smtClean="0"/>
              <a:t>Database Read API?</a:t>
            </a:r>
          </a:p>
          <a:p>
            <a:r>
              <a:rPr lang="en-US" dirty="0" smtClean="0"/>
              <a:t>Class based interface</a:t>
            </a:r>
          </a:p>
          <a:p>
            <a:pPr lvl="1"/>
            <a:r>
              <a:rPr lang="en-US" dirty="0" smtClean="0"/>
              <a:t>Better interface to other languages like C</a:t>
            </a:r>
            <a:r>
              <a:rPr lang="en-US" dirty="0" smtClean="0"/>
              <a:t>++</a:t>
            </a:r>
          </a:p>
          <a:p>
            <a:r>
              <a:rPr lang="en-US" dirty="0" smtClean="0"/>
              <a:t>Define a UML model of VPI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D0A0-C0F5-4AEB-A03C-DFDF641BA24F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SV-CC Enhancements</a:t>
            </a:r>
            <a:endParaRPr lang="en-US" dirty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Update interfaces to support new SystemVerilog constructs</a:t>
            </a:r>
          </a:p>
          <a:p>
            <a:pPr lvl="1"/>
            <a:r>
              <a:rPr lang="en-US" dirty="0" smtClean="0"/>
              <a:t>Checkers</a:t>
            </a:r>
          </a:p>
          <a:p>
            <a:pPr lvl="1"/>
            <a:r>
              <a:rPr lang="en-US" dirty="0" smtClean="0"/>
              <a:t>Virtual interfaces (section 37.15)</a:t>
            </a:r>
            <a:endParaRPr lang="en-US" dirty="0" smtClean="0"/>
          </a:p>
          <a:p>
            <a:pPr lvl="1"/>
            <a:r>
              <a:rPr lang="en-US" dirty="0" smtClean="0"/>
              <a:t>Assignment </a:t>
            </a:r>
            <a:r>
              <a:rPr lang="en-US" dirty="0" smtClean="0"/>
              <a:t>Patterns (section 37.67)</a:t>
            </a:r>
            <a:endParaRPr lang="en-US" dirty="0" smtClean="0"/>
          </a:p>
          <a:p>
            <a:pPr lvl="1"/>
            <a:r>
              <a:rPr lang="en-US" dirty="0" err="1" smtClean="0"/>
              <a:t>Covergroups</a:t>
            </a:r>
            <a:r>
              <a:rPr lang="en-US" dirty="0" smtClean="0"/>
              <a:t> and functional coverage</a:t>
            </a:r>
          </a:p>
          <a:p>
            <a:pPr lvl="1"/>
            <a:r>
              <a:rPr lang="en-US" dirty="0" smtClean="0"/>
              <a:t>Statements used as expressions and Expressions used as statements</a:t>
            </a:r>
          </a:p>
          <a:p>
            <a:pPr lvl="1"/>
            <a:r>
              <a:rPr lang="en-US" dirty="0" smtClean="0"/>
              <a:t>Many others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D0A0-C0F5-4AEB-A03C-DFDF641BA24F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SV-CC Enhancements</a:t>
            </a:r>
            <a:endParaRPr lang="en-US" dirty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Update </a:t>
            </a:r>
            <a:r>
              <a:rPr lang="en-US" dirty="0" smtClean="0"/>
              <a:t>IP protection model</a:t>
            </a:r>
            <a:endParaRPr lang="en-US" dirty="0" smtClean="0"/>
          </a:p>
          <a:p>
            <a:r>
              <a:rPr lang="en-US" dirty="0" smtClean="0"/>
              <a:t>Efficient mechanism to track value changes of aggregate objects</a:t>
            </a:r>
          </a:p>
          <a:p>
            <a:r>
              <a:rPr lang="en-US" dirty="0" smtClean="0"/>
              <a:t>Unified Coverage Interoperability </a:t>
            </a:r>
            <a:r>
              <a:rPr lang="en-US" dirty="0" smtClean="0"/>
              <a:t>Standard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Should we do a survey?</a:t>
            </a:r>
          </a:p>
          <a:p>
            <a:pPr lvl="1"/>
            <a:r>
              <a:rPr lang="en-US" dirty="0" smtClean="0"/>
              <a:t>At </a:t>
            </a:r>
            <a:r>
              <a:rPr lang="en-US" dirty="0" err="1" smtClean="0"/>
              <a:t>DVCon</a:t>
            </a:r>
            <a:r>
              <a:rPr lang="en-US" dirty="0" smtClean="0"/>
              <a:t> or DAC?</a:t>
            </a:r>
          </a:p>
          <a:p>
            <a:pPr lvl="1"/>
            <a:r>
              <a:rPr lang="en-US" dirty="0" smtClean="0"/>
              <a:t>Web site where people could enter ideas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D0A0-C0F5-4AEB-A03C-DFDF641BA24F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SV-CC Enhancements</a:t>
            </a:r>
            <a:endParaRPr lang="en-US" dirty="0"/>
          </a:p>
        </p:txBody>
      </p:sp>
      <p:sp>
        <p:nvSpPr>
          <p:cNvPr id="3104" name="Rectangle 3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Handling unnamed objects</a:t>
            </a:r>
          </a:p>
          <a:p>
            <a:pPr lvl="1"/>
            <a:r>
              <a:rPr lang="en-US" dirty="0" smtClean="0"/>
              <a:t>Making objects which are currently ‘implementation specific’ be specific</a:t>
            </a:r>
          </a:p>
          <a:p>
            <a:pPr lvl="1"/>
            <a:r>
              <a:rPr lang="en-US" dirty="0" smtClean="0"/>
              <a:t>Unnamed scopes</a:t>
            </a:r>
          </a:p>
          <a:p>
            <a:pPr lvl="1"/>
            <a:r>
              <a:rPr lang="en-US" dirty="0" smtClean="0"/>
              <a:t>dynamic objects</a:t>
            </a:r>
          </a:p>
          <a:p>
            <a:pPr lvl="1"/>
            <a:r>
              <a:rPr lang="en-US" dirty="0" smtClean="0"/>
              <a:t>compilation units</a:t>
            </a:r>
          </a:p>
          <a:p>
            <a:pPr lvl="1"/>
            <a:r>
              <a:rPr lang="en-US" dirty="0" err="1" smtClean="0"/>
              <a:t>struct</a:t>
            </a:r>
            <a:r>
              <a:rPr lang="en-US" dirty="0" smtClean="0"/>
              <a:t> member instance naming</a:t>
            </a:r>
          </a:p>
          <a:p>
            <a:r>
              <a:rPr lang="en-US" dirty="0" smtClean="0"/>
              <a:t>Review of 100+ Open Mantis Items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5D0A0-C0F5-4AEB-A03C-DFDF641BA24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ad_ppt_temp_white_9-27 1">
      <a:dk1>
        <a:srgbClr val="000000"/>
      </a:dk1>
      <a:lt1>
        <a:srgbClr val="FFFFFF"/>
      </a:lt1>
      <a:dk2>
        <a:srgbClr val="A3117D"/>
      </a:dk2>
      <a:lt2>
        <a:srgbClr val="CCCCCC"/>
      </a:lt2>
      <a:accent1>
        <a:srgbClr val="4A95B0"/>
      </a:accent1>
      <a:accent2>
        <a:srgbClr val="ED171F"/>
      </a:accent2>
      <a:accent3>
        <a:srgbClr val="FFFFFF"/>
      </a:accent3>
      <a:accent4>
        <a:srgbClr val="000000"/>
      </a:accent4>
      <a:accent5>
        <a:srgbClr val="B1C8D4"/>
      </a:accent5>
      <a:accent6>
        <a:srgbClr val="D7141B"/>
      </a:accent6>
      <a:hlink>
        <a:srgbClr val="9CBF20"/>
      </a:hlink>
      <a:folHlink>
        <a:srgbClr val="F6580F"/>
      </a:folHlink>
    </a:clrScheme>
    <a:fontScheme name="cad_ppt_temp_white_9-2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4A95B0"/>
            </a:gs>
            <a:gs pos="100000">
              <a:srgbClr val="CADBC8"/>
            </a:gs>
          </a:gsLst>
          <a:lin ang="5400000" scaled="1"/>
        </a:gra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4A95B0"/>
            </a:gs>
            <a:gs pos="100000">
              <a:srgbClr val="CADBC8"/>
            </a:gs>
          </a:gsLst>
          <a:lin ang="5400000" scaled="1"/>
        </a:gra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d_ppt_temp_white_9-27 1">
        <a:dk1>
          <a:srgbClr val="000000"/>
        </a:dk1>
        <a:lt1>
          <a:srgbClr val="FFFFFF"/>
        </a:lt1>
        <a:dk2>
          <a:srgbClr val="A3117D"/>
        </a:dk2>
        <a:lt2>
          <a:srgbClr val="CCCCCC"/>
        </a:lt2>
        <a:accent1>
          <a:srgbClr val="4A95B0"/>
        </a:accent1>
        <a:accent2>
          <a:srgbClr val="ED171F"/>
        </a:accent2>
        <a:accent3>
          <a:srgbClr val="FFFFFF"/>
        </a:accent3>
        <a:accent4>
          <a:srgbClr val="000000"/>
        </a:accent4>
        <a:accent5>
          <a:srgbClr val="B1C8D4"/>
        </a:accent5>
        <a:accent6>
          <a:srgbClr val="D7141B"/>
        </a:accent6>
        <a:hlink>
          <a:srgbClr val="9CBF20"/>
        </a:hlink>
        <a:folHlink>
          <a:srgbClr val="F6580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A3117D"/>
      </a:dk2>
      <a:lt2>
        <a:srgbClr val="CCCCCC"/>
      </a:lt2>
      <a:accent1>
        <a:srgbClr val="4A95B0"/>
      </a:accent1>
      <a:accent2>
        <a:srgbClr val="ED171F"/>
      </a:accent2>
      <a:accent3>
        <a:srgbClr val="FFFFFF"/>
      </a:accent3>
      <a:accent4>
        <a:srgbClr val="000000"/>
      </a:accent4>
      <a:accent5>
        <a:srgbClr val="B1C8D4"/>
      </a:accent5>
      <a:accent6>
        <a:srgbClr val="D7141B"/>
      </a:accent6>
      <a:hlink>
        <a:srgbClr val="9CBF20"/>
      </a:hlink>
      <a:folHlink>
        <a:srgbClr val="F6580F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4A95B0"/>
            </a:gs>
            <a:gs pos="100000">
              <a:srgbClr val="CADBC8"/>
            </a:gs>
          </a:gsLst>
          <a:lin ang="5400000" scaled="1"/>
        </a:gra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4A95B0"/>
            </a:gs>
            <a:gs pos="100000">
              <a:srgbClr val="CADBC8"/>
            </a:gs>
          </a:gsLst>
          <a:lin ang="5400000" scaled="1"/>
        </a:gra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A3117D"/>
        </a:dk2>
        <a:lt2>
          <a:srgbClr val="CCCCCC"/>
        </a:lt2>
        <a:accent1>
          <a:srgbClr val="4A95B0"/>
        </a:accent1>
        <a:accent2>
          <a:srgbClr val="ED171F"/>
        </a:accent2>
        <a:accent3>
          <a:srgbClr val="FFFFFF"/>
        </a:accent3>
        <a:accent4>
          <a:srgbClr val="000000"/>
        </a:accent4>
        <a:accent5>
          <a:srgbClr val="B1C8D4"/>
        </a:accent5>
        <a:accent6>
          <a:srgbClr val="D7141B"/>
        </a:accent6>
        <a:hlink>
          <a:srgbClr val="9CBF20"/>
        </a:hlink>
        <a:folHlink>
          <a:srgbClr val="F6580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A3117D"/>
      </a:dk2>
      <a:lt2>
        <a:srgbClr val="CCCCCC"/>
      </a:lt2>
      <a:accent1>
        <a:srgbClr val="4A95B0"/>
      </a:accent1>
      <a:accent2>
        <a:srgbClr val="ED171F"/>
      </a:accent2>
      <a:accent3>
        <a:srgbClr val="FFFFFF"/>
      </a:accent3>
      <a:accent4>
        <a:srgbClr val="000000"/>
      </a:accent4>
      <a:accent5>
        <a:srgbClr val="B1C8D4"/>
      </a:accent5>
      <a:accent6>
        <a:srgbClr val="D7141B"/>
      </a:accent6>
      <a:hlink>
        <a:srgbClr val="9CBF20"/>
      </a:hlink>
      <a:folHlink>
        <a:srgbClr val="F6580F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4A95B0"/>
            </a:gs>
            <a:gs pos="100000">
              <a:srgbClr val="CADBC8"/>
            </a:gs>
          </a:gsLst>
          <a:lin ang="5400000" scaled="1"/>
        </a:gra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rgbClr val="4A95B0"/>
            </a:gs>
            <a:gs pos="100000">
              <a:srgbClr val="CADBC8"/>
            </a:gs>
          </a:gsLst>
          <a:lin ang="5400000" scaled="1"/>
        </a:gradFill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A3117D"/>
        </a:dk2>
        <a:lt2>
          <a:srgbClr val="CCCCCC"/>
        </a:lt2>
        <a:accent1>
          <a:srgbClr val="4A95B0"/>
        </a:accent1>
        <a:accent2>
          <a:srgbClr val="ED171F"/>
        </a:accent2>
        <a:accent3>
          <a:srgbClr val="FFFFFF"/>
        </a:accent3>
        <a:accent4>
          <a:srgbClr val="000000"/>
        </a:accent4>
        <a:accent5>
          <a:srgbClr val="B1C8D4"/>
        </a:accent5>
        <a:accent6>
          <a:srgbClr val="D7141B"/>
        </a:accent6>
        <a:hlink>
          <a:srgbClr val="9CBF20"/>
        </a:hlink>
        <a:folHlink>
          <a:srgbClr val="F6580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CCCCCC"/>
    </a:lt2>
    <a:accent1>
      <a:srgbClr val="4A95B0"/>
    </a:accent1>
    <a:accent2>
      <a:srgbClr val="ED171F"/>
    </a:accent2>
    <a:accent3>
      <a:srgbClr val="FFFFFF"/>
    </a:accent3>
    <a:accent4>
      <a:srgbClr val="000000"/>
    </a:accent4>
    <a:accent5>
      <a:srgbClr val="B1C8D4"/>
    </a:accent5>
    <a:accent6>
      <a:srgbClr val="D7141B"/>
    </a:accent6>
    <a:hlink>
      <a:srgbClr val="F6580F"/>
    </a:hlink>
    <a:folHlink>
      <a:srgbClr val="9CBF2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324</TotalTime>
  <Words>506</Words>
  <Application>Microsoft PowerPoint</Application>
  <PresentationFormat>On-screen Show (4:3)</PresentationFormat>
  <Paragraphs>73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blank</vt:lpstr>
      <vt:lpstr>Custom Design</vt:lpstr>
      <vt:lpstr>1_Custom Design</vt:lpstr>
      <vt:lpstr>Office Theme</vt:lpstr>
      <vt:lpstr>SV-CC Input for next PAR</vt:lpstr>
      <vt:lpstr>SV-CC Enhancements</vt:lpstr>
      <vt:lpstr>SV-CC Enhancements</vt:lpstr>
      <vt:lpstr>SV-CC Enhancements</vt:lpstr>
      <vt:lpstr>SV-CC Enhancements</vt:lpstr>
    </vt:vector>
  </TitlesOfParts>
  <Company>Cadence Design System,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SV-CC Input for next PAR</dc:title>
  <dc:creator>Charlie Dawson</dc:creator>
  <cp:lastModifiedBy>Charlie Dawson</cp:lastModifiedBy>
  <cp:revision>22</cp:revision>
  <cp:lastPrinted>2006-09-27T23:49:20Z</cp:lastPrinted>
  <dcterms:created xsi:type="dcterms:W3CDTF">2010-02-12T02:37:41Z</dcterms:created>
  <dcterms:modified xsi:type="dcterms:W3CDTF">2010-02-17T19:22:11Z</dcterms:modified>
</cp:coreProperties>
</file>